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6" r:id="rId4"/>
    <p:sldId id="259" r:id="rId5"/>
    <p:sldId id="282" r:id="rId6"/>
    <p:sldId id="283" r:id="rId7"/>
    <p:sldId id="284" r:id="rId8"/>
    <p:sldId id="290" r:id="rId9"/>
    <p:sldId id="291" r:id="rId10"/>
    <p:sldId id="292" r:id="rId11"/>
    <p:sldId id="285" r:id="rId12"/>
    <p:sldId id="286" r:id="rId13"/>
    <p:sldId id="289" r:id="rId14"/>
    <p:sldId id="287" r:id="rId15"/>
    <p:sldId id="288" r:id="rId16"/>
    <p:sldId id="293" r:id="rId17"/>
    <p:sldId id="294" r:id="rId18"/>
    <p:sldId id="295" r:id="rId19"/>
    <p:sldId id="271" r:id="rId20"/>
    <p:sldId id="264" r:id="rId21"/>
    <p:sldId id="265" r:id="rId22"/>
    <p:sldId id="267" r:id="rId23"/>
    <p:sldId id="268" r:id="rId24"/>
    <p:sldId id="281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91"/>
    <a:srgbClr val="83B1D9"/>
    <a:srgbClr val="7B6A58"/>
    <a:srgbClr val="7B634D"/>
    <a:srgbClr val="819096"/>
    <a:srgbClr val="EAB787"/>
    <a:srgbClr val="EE747C"/>
    <a:srgbClr val="8EBF8C"/>
    <a:srgbClr val="65AFDB"/>
    <a:srgbClr val="FEC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868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30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524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8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3/10/2020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0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3/10/2020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3/10/2020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7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869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682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10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53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89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88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136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2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AD424-20C6-4051-B98A-201660454D3E}" type="datetimeFigureOut">
              <a:rPr lang="es-MX" smtClean="0"/>
              <a:t>10/03/2020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5CB9-7B0E-49DA-9FD3-859FA8F61E7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45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11" Type="http://schemas.openxmlformats.org/officeDocument/2006/relationships/image" Target="../media/image52.sv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D9BB4A7-CAD8-4F37-B282-CE7BA88630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/>
          <a:stretch/>
        </p:blipFill>
        <p:spPr>
          <a:xfrm>
            <a:off x="-39257" y="-2298560"/>
            <a:ext cx="12267161" cy="9156560"/>
          </a:xfrm>
        </p:spPr>
      </p:pic>
      <p:sp>
        <p:nvSpPr>
          <p:cNvPr id="7" name="Rounded Rectangle 6"/>
          <p:cNvSpPr/>
          <p:nvPr/>
        </p:nvSpPr>
        <p:spPr>
          <a:xfrm>
            <a:off x="10007217" y="-1570036"/>
            <a:ext cx="1467317" cy="785074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Gestión de Residuos Solidos Urbanos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9A2B74-3287-4C03-80AF-662CC92EF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</p:spPr>
        <p:txBody>
          <a:bodyPr/>
          <a:lstStyle/>
          <a:p>
            <a:r>
              <a:rPr lang="es-MX" dirty="0"/>
              <a:t>Reciclaje y Gasificación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30" y="-1508555"/>
            <a:ext cx="1467317" cy="662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7218" y="6334521"/>
            <a:ext cx="218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Teúl</a:t>
            </a:r>
            <a:r>
              <a:rPr lang="es-E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González Ortega, Zacatecas</a:t>
            </a:r>
          </a:p>
          <a:p>
            <a:pPr algn="r"/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349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2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066800" y="0"/>
            <a:ext cx="17900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96A49E-4680-414B-9084-8C16EBA4E7B8}"/>
              </a:ext>
            </a:extLst>
          </p:cNvPr>
          <p:cNvSpPr/>
          <p:nvPr/>
        </p:nvSpPr>
        <p:spPr>
          <a:xfrm>
            <a:off x="716451" y="3882588"/>
            <a:ext cx="9399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Combustible Solidos Recuperado</a:t>
            </a:r>
            <a:endParaRPr lang="es-MX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DF6AC0-B6D3-4C62-B156-443C172EB3CA}"/>
              </a:ext>
            </a:extLst>
          </p:cNvPr>
          <p:cNvSpPr/>
          <p:nvPr/>
        </p:nvSpPr>
        <p:spPr>
          <a:xfrm>
            <a:off x="2666023" y="4602720"/>
            <a:ext cx="74503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Gasificación</a:t>
            </a:r>
            <a:b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Pirolisis</a:t>
            </a:r>
            <a:endParaRPr lang="es-MX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B106323-208A-4B97-9B64-597E9F59F03C}"/>
              </a:ext>
            </a:extLst>
          </p:cNvPr>
          <p:cNvSpPr/>
          <p:nvPr/>
        </p:nvSpPr>
        <p:spPr>
          <a:xfrm>
            <a:off x="3383376" y="432654"/>
            <a:ext cx="2331624" cy="913639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grpSp>
        <p:nvGrpSpPr>
          <p:cNvPr id="4" name="Group 3"/>
          <p:cNvGrpSpPr/>
          <p:nvPr/>
        </p:nvGrpSpPr>
        <p:grpSpPr>
          <a:xfrm>
            <a:off x="-893789" y="-12046814"/>
            <a:ext cx="13947879" cy="13350300"/>
            <a:chOff x="-893789" y="-12046814"/>
            <a:chExt cx="13947879" cy="13350300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D30D315E-1931-4A20-B394-06BFD210C20B}"/>
                </a:ext>
              </a:extLst>
            </p:cNvPr>
            <p:cNvSpPr/>
            <p:nvPr/>
          </p:nvSpPr>
          <p:spPr>
            <a:xfrm rot="5400000">
              <a:off x="256044" y="-2754914"/>
              <a:ext cx="7185732" cy="931067"/>
            </a:xfrm>
            <a:prstGeom prst="homePlate">
              <a:avLst>
                <a:gd name="adj" fmla="val 23148"/>
              </a:avLst>
            </a:prstGeom>
            <a:solidFill>
              <a:srgbClr val="83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56C8AE-CA82-4487-B732-01E884AF0099}"/>
                </a:ext>
              </a:extLst>
            </p:cNvPr>
            <p:cNvGrpSpPr/>
            <p:nvPr/>
          </p:nvGrpSpPr>
          <p:grpSpPr>
            <a:xfrm>
              <a:off x="-893789" y="-12046814"/>
              <a:ext cx="13947879" cy="8909362"/>
              <a:chOff x="-893408" y="-1131318"/>
              <a:chExt cx="13947879" cy="8909362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C8FCC1C1-340E-4797-8F7F-A78ACBF2B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93408" y="-1131318"/>
                <a:ext cx="13916942" cy="8698088"/>
              </a:xfrm>
              <a:prstGeom prst="rect">
                <a:avLst/>
              </a:prstGeom>
            </p:spPr>
          </p:pic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6C82E934-D1BC-49B1-84F6-B7E080C09F6F}"/>
                  </a:ext>
                </a:extLst>
              </p:cNvPr>
              <p:cNvSpPr/>
              <p:nvPr/>
            </p:nvSpPr>
            <p:spPr>
              <a:xfrm rot="5400000">
                <a:off x="1442354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7B6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2" name="Arrow: Pentagon 31">
                <a:extLst>
                  <a:ext uri="{FF2B5EF4-FFF2-40B4-BE49-F238E27FC236}">
                    <a16:creationId xmlns:a16="http://schemas.microsoft.com/office/drawing/2014/main" id="{39F8F71B-2D82-4E71-8F09-C8C79FBAA97B}"/>
                  </a:ext>
                </a:extLst>
              </p:cNvPr>
              <p:cNvSpPr/>
              <p:nvPr/>
            </p:nvSpPr>
            <p:spPr>
              <a:xfrm rot="5400000">
                <a:off x="2554397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83B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CFEB5A0F-90B8-4D52-96E1-83E375DC1A4E}"/>
                  </a:ext>
                </a:extLst>
              </p:cNvPr>
              <p:cNvSpPr/>
              <p:nvPr/>
            </p:nvSpPr>
            <p:spPr>
              <a:xfrm rot="5400000">
                <a:off x="3687874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4D22CC1E-5295-466A-8BD1-38A7406A3213}"/>
                  </a:ext>
                </a:extLst>
              </p:cNvPr>
              <p:cNvSpPr/>
              <p:nvPr/>
            </p:nvSpPr>
            <p:spPr>
              <a:xfrm rot="5400000">
                <a:off x="4801106" y="3746732"/>
                <a:ext cx="2589785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EB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7A9D22EA-96FA-4B6B-8F11-B99DA0C89C74}"/>
                  </a:ext>
                </a:extLst>
              </p:cNvPr>
              <p:cNvSpPr/>
              <p:nvPr/>
            </p:nvSpPr>
            <p:spPr>
              <a:xfrm rot="5400000">
                <a:off x="5923868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E7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1D1B04C5-2F81-4796-BF47-30A8BACFA234}"/>
                  </a:ext>
                </a:extLst>
              </p:cNvPr>
              <p:cNvSpPr/>
              <p:nvPr/>
            </p:nvSpPr>
            <p:spPr>
              <a:xfrm rot="5400000">
                <a:off x="7031376" y="3746733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AB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BC87E425-7BBE-40D3-A88C-F45F52D94CB5}"/>
                  </a:ext>
                </a:extLst>
              </p:cNvPr>
              <p:cNvSpPr/>
              <p:nvPr/>
            </p:nvSpPr>
            <p:spPr>
              <a:xfrm rot="5400000">
                <a:off x="8153510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19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DD755E-D091-41CD-8956-4C26B1CDDBBD}"/>
                  </a:ext>
                </a:extLst>
              </p:cNvPr>
              <p:cNvSpPr/>
              <p:nvPr/>
            </p:nvSpPr>
            <p:spPr>
              <a:xfrm>
                <a:off x="0" y="2069299"/>
                <a:ext cx="12192000" cy="2589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D1183BD-7786-4D6B-AFDC-33736126B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62471" y="-920045"/>
                <a:ext cx="13916942" cy="86980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217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3.33333E-6 L 2.08333E-6 0.36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1.138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36227 L 0.00143 1.5907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0508 0.974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8" grpId="0"/>
      <p:bldP spid="28" grpId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E3DDBF0-7D83-401E-93A8-A8BB5C7FBA3D}"/>
              </a:ext>
            </a:extLst>
          </p:cNvPr>
          <p:cNvSpPr/>
          <p:nvPr/>
        </p:nvSpPr>
        <p:spPr>
          <a:xfrm rot="5400000">
            <a:off x="3692520" y="3745824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C35B2B5-6061-4DE9-976C-642514A65C41}"/>
              </a:ext>
            </a:extLst>
          </p:cNvPr>
          <p:cNvSpPr/>
          <p:nvPr/>
        </p:nvSpPr>
        <p:spPr>
          <a:xfrm rot="5400000">
            <a:off x="2554397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62471" y="-920045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4.37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A1CCF6E5-D8CD-48BA-A43B-93803BEBC231}"/>
              </a:ext>
            </a:extLst>
          </p:cNvPr>
          <p:cNvSpPr/>
          <p:nvPr/>
        </p:nvSpPr>
        <p:spPr>
          <a:xfrm rot="5400000">
            <a:off x="7928459" y="462857"/>
            <a:ext cx="923330" cy="91363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>
            <a:off x="-1610144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7143585" y="458012"/>
            <a:ext cx="44657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 / PP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0" y="0"/>
            <a:ext cx="4529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B4B2B8-FB40-49FF-BA70-891A763228EB}"/>
              </a:ext>
            </a:extLst>
          </p:cNvPr>
          <p:cNvSpPr txBox="1"/>
          <p:nvPr/>
        </p:nvSpPr>
        <p:spPr>
          <a:xfrm>
            <a:off x="644890" y="4398391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Línea de Reciclado de PET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8E9AA8D9-E87C-4E09-9E8F-9209BFE6103F}"/>
              </a:ext>
            </a:extLst>
          </p:cNvPr>
          <p:cNvSpPr/>
          <p:nvPr/>
        </p:nvSpPr>
        <p:spPr>
          <a:xfrm rot="5400000">
            <a:off x="1393927" y="-4049866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C7640-C7C3-46F3-94E4-B334DA3F2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250" y="3860801"/>
            <a:ext cx="8112113" cy="2686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BE1441-7495-493F-8E4F-932159ABB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3527" y="1991868"/>
            <a:ext cx="6119955" cy="23757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3D0B3-77E3-4AD1-A641-A832E639538B}"/>
              </a:ext>
            </a:extLst>
          </p:cNvPr>
          <p:cNvSpPr txBox="1"/>
          <p:nvPr/>
        </p:nvSpPr>
        <p:spPr>
          <a:xfrm>
            <a:off x="9745347" y="5859048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350kg/h   3Ton/</a:t>
            </a:r>
            <a:r>
              <a:rPr lang="es-MX" dirty="0" err="1">
                <a:solidFill>
                  <a:srgbClr val="00B050"/>
                </a:solidFill>
              </a:rPr>
              <a:t>hr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51D6F2-17CE-4F6F-99C4-7438B8761F4D}"/>
              </a:ext>
            </a:extLst>
          </p:cNvPr>
          <p:cNvSpPr/>
          <p:nvPr/>
        </p:nvSpPr>
        <p:spPr>
          <a:xfrm>
            <a:off x="6089485" y="2029940"/>
            <a:ext cx="4662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Madera </a:t>
            </a:r>
            <a:r>
              <a:rPr lang="es-MX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Plástica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A61C4B-0D8E-4F3C-BF14-472F334E0A5B}"/>
              </a:ext>
            </a:extLst>
          </p:cNvPr>
          <p:cNvSpPr txBox="1"/>
          <p:nvPr/>
        </p:nvSpPr>
        <p:spPr>
          <a:xfrm>
            <a:off x="345203" y="2306937"/>
            <a:ext cx="342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Molino y Secador de Madera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B28D805-A4F7-4101-9774-B03C3747C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3" y="255715"/>
            <a:ext cx="2857500" cy="20512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13014BA-0F03-4A8B-992A-FB48D16EB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" y="2676269"/>
            <a:ext cx="2857500" cy="183814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C0E5B92-4E18-4F8C-B3CB-B051C853CE5F}"/>
              </a:ext>
            </a:extLst>
          </p:cNvPr>
          <p:cNvSpPr txBox="1"/>
          <p:nvPr/>
        </p:nvSpPr>
        <p:spPr>
          <a:xfrm>
            <a:off x="359844" y="4562050"/>
            <a:ext cx="328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Mezclador de Plástico y aserrín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263506A-452B-4349-828D-685AF79D6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>
          <a:xfrm>
            <a:off x="345203" y="4979021"/>
            <a:ext cx="3912795" cy="164715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258A55C-5ED3-41AA-8598-D31446494394}"/>
              </a:ext>
            </a:extLst>
          </p:cNvPr>
          <p:cNvSpPr txBox="1"/>
          <p:nvPr/>
        </p:nvSpPr>
        <p:spPr>
          <a:xfrm>
            <a:off x="345203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Peletizadora de Madera plástica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3545B8-A96F-4E89-A005-B1368F4FC1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99" y="4979021"/>
            <a:ext cx="5081659" cy="16471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B82ED9A-F277-41DB-8392-A9FEF0A77675}"/>
              </a:ext>
            </a:extLst>
          </p:cNvPr>
          <p:cNvSpPr txBox="1"/>
          <p:nvPr/>
        </p:nvSpPr>
        <p:spPr>
          <a:xfrm>
            <a:off x="4388012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Línea de Producción de Perfiles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2B2CCB2-BFED-4CFF-AFFF-5E3AE06B9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10" y="4979020"/>
            <a:ext cx="2409735" cy="16471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2B0B44-120B-41AB-B9F9-18E3A51DF7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000" r="2107" b="1"/>
          <a:stretch/>
        </p:blipFill>
        <p:spPr>
          <a:xfrm>
            <a:off x="580571" y="2907604"/>
            <a:ext cx="5139061" cy="371198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5EC86-FC00-4EA0-9076-FAB90AA983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07" b="49942"/>
          <a:stretch/>
        </p:blipFill>
        <p:spPr>
          <a:xfrm>
            <a:off x="5708851" y="2907277"/>
            <a:ext cx="5139061" cy="37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4.375E-6 0.1942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688 0.00324 L 0.50157 0.005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1.04167E-6 0.11458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6" grpId="0" animBg="1"/>
      <p:bldP spid="6" grpId="0" animBg="1"/>
      <p:bldP spid="27" grpId="0"/>
      <p:bldP spid="27" grpId="1"/>
      <p:bldP spid="17" grpId="0" animBg="1"/>
      <p:bldP spid="20" grpId="0"/>
      <p:bldP spid="20" grpId="1"/>
      <p:bldP spid="30" grpId="0"/>
      <p:bldP spid="44" grpId="0"/>
      <p:bldP spid="44" grpId="1"/>
      <p:bldP spid="47" grpId="0"/>
      <p:bldP spid="47" grpId="1"/>
      <p:bldP spid="49" grpId="0"/>
      <p:bldP spid="49" grpId="1"/>
      <p:bldP spid="51" grpId="0"/>
      <p:bldP spid="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531A371C-2524-4299-B685-0FEA6DDCE26F}"/>
              </a:ext>
            </a:extLst>
          </p:cNvPr>
          <p:cNvSpPr/>
          <p:nvPr/>
        </p:nvSpPr>
        <p:spPr>
          <a:xfrm>
            <a:off x="4534716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88D0F1-9A1C-44EB-81EA-717D44D1B534}"/>
              </a:ext>
            </a:extLst>
          </p:cNvPr>
          <p:cNvSpPr/>
          <p:nvPr/>
        </p:nvSpPr>
        <p:spPr>
          <a:xfrm>
            <a:off x="7143585" y="458012"/>
            <a:ext cx="44657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 / PP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F8757F-5AC7-4E3D-975A-B67B9F71E17A}"/>
              </a:ext>
            </a:extLst>
          </p:cNvPr>
          <p:cNvGrpSpPr/>
          <p:nvPr/>
        </p:nvGrpSpPr>
        <p:grpSpPr>
          <a:xfrm>
            <a:off x="-877940" y="-12007620"/>
            <a:ext cx="13947879" cy="13283990"/>
            <a:chOff x="-877940" y="-13283989"/>
            <a:chExt cx="13947879" cy="132839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5DA1D04-204E-49E5-BF32-213DD0148D23}"/>
                </a:ext>
              </a:extLst>
            </p:cNvPr>
            <p:cNvGrpSpPr/>
            <p:nvPr/>
          </p:nvGrpSpPr>
          <p:grpSpPr>
            <a:xfrm>
              <a:off x="-877940" y="-13283989"/>
              <a:ext cx="13947879" cy="8909362"/>
              <a:chOff x="-893408" y="-1131318"/>
              <a:chExt cx="13947879" cy="8909362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A3FDB363-C8F2-463D-994A-1BBB1A11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93408" y="-1131318"/>
                <a:ext cx="13916942" cy="8698088"/>
              </a:xfrm>
              <a:prstGeom prst="rect">
                <a:avLst/>
              </a:prstGeom>
            </p:spPr>
          </p:pic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EA4215BB-B27A-4214-921E-E7475DEEA1CA}"/>
                  </a:ext>
                </a:extLst>
              </p:cNvPr>
              <p:cNvSpPr/>
              <p:nvPr/>
            </p:nvSpPr>
            <p:spPr>
              <a:xfrm rot="5400000">
                <a:off x="3687874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E3DDBF0-7D83-401E-93A8-A8BB5C7FBA3D}"/>
                  </a:ext>
                </a:extLst>
              </p:cNvPr>
              <p:cNvSpPr/>
              <p:nvPr/>
            </p:nvSpPr>
            <p:spPr>
              <a:xfrm rot="5400000">
                <a:off x="3692520" y="3745824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9CE7BAFF-77CD-4D16-90C1-DADD04AAF335}"/>
                  </a:ext>
                </a:extLst>
              </p:cNvPr>
              <p:cNvSpPr/>
              <p:nvPr/>
            </p:nvSpPr>
            <p:spPr>
              <a:xfrm rot="5400000">
                <a:off x="1442354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7B6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FC35B2B5-6061-4DE9-976C-642514A65C41}"/>
                  </a:ext>
                </a:extLst>
              </p:cNvPr>
              <p:cNvSpPr/>
              <p:nvPr/>
            </p:nvSpPr>
            <p:spPr>
              <a:xfrm rot="5400000">
                <a:off x="2554397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83B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A572B7DA-2EF3-422C-A047-990C1A10D293}"/>
                  </a:ext>
                </a:extLst>
              </p:cNvPr>
              <p:cNvSpPr/>
              <p:nvPr/>
            </p:nvSpPr>
            <p:spPr>
              <a:xfrm rot="5400000">
                <a:off x="4801106" y="3746732"/>
                <a:ext cx="2589785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EB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854D99E5-404B-4204-8322-B679152100D7}"/>
                  </a:ext>
                </a:extLst>
              </p:cNvPr>
              <p:cNvSpPr/>
              <p:nvPr/>
            </p:nvSpPr>
            <p:spPr>
              <a:xfrm rot="5400000">
                <a:off x="5923868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E7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9" name="Arrow: Pentagon 38">
                <a:extLst>
                  <a:ext uri="{FF2B5EF4-FFF2-40B4-BE49-F238E27FC236}">
                    <a16:creationId xmlns:a16="http://schemas.microsoft.com/office/drawing/2014/main" id="{F9A5C05B-77DE-416A-8AA4-750565C51799}"/>
                  </a:ext>
                </a:extLst>
              </p:cNvPr>
              <p:cNvSpPr/>
              <p:nvPr/>
            </p:nvSpPr>
            <p:spPr>
              <a:xfrm rot="5400000">
                <a:off x="7031376" y="3746733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AB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40" name="Arrow: Pentagon 39">
                <a:extLst>
                  <a:ext uri="{FF2B5EF4-FFF2-40B4-BE49-F238E27FC236}">
                    <a16:creationId xmlns:a16="http://schemas.microsoft.com/office/drawing/2014/main" id="{D6484A70-4804-44A6-B031-85CFA58EAAA3}"/>
                  </a:ext>
                </a:extLst>
              </p:cNvPr>
              <p:cNvSpPr/>
              <p:nvPr/>
            </p:nvSpPr>
            <p:spPr>
              <a:xfrm rot="5400000">
                <a:off x="8153510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19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B220B0B-02F6-4248-854B-9C8DAC6D81CD}"/>
                  </a:ext>
                </a:extLst>
              </p:cNvPr>
              <p:cNvSpPr/>
              <p:nvPr/>
            </p:nvSpPr>
            <p:spPr>
              <a:xfrm>
                <a:off x="0" y="2069299"/>
                <a:ext cx="12192000" cy="2589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B9BE6F20-CD07-4227-9961-07D71B9D4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-862471" y="-920045"/>
                <a:ext cx="13916942" cy="8698089"/>
              </a:xfrm>
              <a:prstGeom prst="rect">
                <a:avLst/>
              </a:prstGeom>
            </p:spPr>
          </p:pic>
        </p:grpSp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EF2E9D16-6FA7-4770-A33C-FA6F6504BA69}"/>
                </a:ext>
              </a:extLst>
            </p:cNvPr>
            <p:cNvSpPr/>
            <p:nvPr/>
          </p:nvSpPr>
          <p:spPr>
            <a:xfrm rot="5400000">
              <a:off x="1393927" y="-4049866"/>
              <a:ext cx="7185732" cy="914001"/>
            </a:xfrm>
            <a:prstGeom prst="homePlate">
              <a:avLst>
                <a:gd name="adj" fmla="val 23148"/>
              </a:avLst>
            </a:prstGeom>
            <a:solidFill>
              <a:srgbClr val="FFE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5511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1.587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B4B2B8-FB40-49FF-BA70-891A763228EB}"/>
              </a:ext>
            </a:extLst>
          </p:cNvPr>
          <p:cNvSpPr txBox="1"/>
          <p:nvPr/>
        </p:nvSpPr>
        <p:spPr>
          <a:xfrm>
            <a:off x="345203" y="2306937"/>
            <a:ext cx="342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Molino y Secador de Madera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651D6F2-17CE-4F6F-99C4-7438B8761F4D}"/>
              </a:ext>
            </a:extLst>
          </p:cNvPr>
          <p:cNvSpPr/>
          <p:nvPr/>
        </p:nvSpPr>
        <p:spPr>
          <a:xfrm>
            <a:off x="6089485" y="2029940"/>
            <a:ext cx="4662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Madera </a:t>
            </a:r>
            <a:r>
              <a:rPr lang="es-MX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Plástica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C9FE7-15C8-4BAC-99D7-411F975A7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3" y="255715"/>
            <a:ext cx="2857500" cy="205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7A703-37EE-4B52-8CD9-94D7C5D57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" y="2676269"/>
            <a:ext cx="2857500" cy="18381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B6E4A4-5D12-4B70-9CAA-AB52DF946AEF}"/>
              </a:ext>
            </a:extLst>
          </p:cNvPr>
          <p:cNvSpPr txBox="1"/>
          <p:nvPr/>
        </p:nvSpPr>
        <p:spPr>
          <a:xfrm>
            <a:off x="359844" y="4562050"/>
            <a:ext cx="328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Mezclador de Plástico y aserrín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C9F46-67AA-407E-B4BB-A9E36B0F0D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8"/>
          <a:stretch/>
        </p:blipFill>
        <p:spPr>
          <a:xfrm>
            <a:off x="345203" y="4979021"/>
            <a:ext cx="3912795" cy="1647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2043D5-3883-4420-B654-9038F8411736}"/>
              </a:ext>
            </a:extLst>
          </p:cNvPr>
          <p:cNvSpPr txBox="1"/>
          <p:nvPr/>
        </p:nvSpPr>
        <p:spPr>
          <a:xfrm>
            <a:off x="345203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Peletizadora de Madera plástica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C23F05-2B56-4449-98B8-C2F9B5C53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899" y="4979021"/>
            <a:ext cx="5081659" cy="16471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23C07D9-2A48-40D6-A825-92116AB65C22}"/>
              </a:ext>
            </a:extLst>
          </p:cNvPr>
          <p:cNvSpPr txBox="1"/>
          <p:nvPr/>
        </p:nvSpPr>
        <p:spPr>
          <a:xfrm>
            <a:off x="4388012" y="6558964"/>
            <a:ext cx="389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Línea de Producción de Perfiles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CD795-48F1-4319-9C13-0428AA9CF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10" y="4979020"/>
            <a:ext cx="2409735" cy="16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651D6F2-17CE-4F6F-99C4-7438B8761F4D}"/>
              </a:ext>
            </a:extLst>
          </p:cNvPr>
          <p:cNvSpPr/>
          <p:nvPr/>
        </p:nvSpPr>
        <p:spPr>
          <a:xfrm>
            <a:off x="6089485" y="2029940"/>
            <a:ext cx="46629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Madera </a:t>
            </a:r>
            <a:r>
              <a:rPr lang="es-MX" sz="5400" b="0" cap="none" spc="0" dirty="0">
                <a:ln w="0"/>
                <a:solidFill>
                  <a:srgbClr val="FFE09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Plástica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3D549B-9EEA-4373-BAEE-50D82FEC5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2107" b="1"/>
          <a:stretch/>
        </p:blipFill>
        <p:spPr>
          <a:xfrm>
            <a:off x="580571" y="2907604"/>
            <a:ext cx="5139061" cy="3711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806125-956B-45EA-9E52-03572B6A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7" b="49942"/>
          <a:stretch/>
        </p:blipFill>
        <p:spPr>
          <a:xfrm>
            <a:off x="5708851" y="2907277"/>
            <a:ext cx="5139061" cy="37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B2D47C7-8731-4E7A-8470-C4412889DB13}"/>
              </a:ext>
            </a:extLst>
          </p:cNvPr>
          <p:cNvSpPr/>
          <p:nvPr/>
        </p:nvSpPr>
        <p:spPr>
          <a:xfrm rot="5400000">
            <a:off x="2567600" y="3753596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62473" y="-914187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28">
            <a:extLst>
              <a:ext uri="{FF2B5EF4-FFF2-40B4-BE49-F238E27FC236}">
                <a16:creationId xmlns:a16="http://schemas.microsoft.com/office/drawing/2014/main" id="{3C5F5928-6198-4B2E-B9FB-5B569F63C2D1}"/>
              </a:ext>
            </a:extLst>
          </p:cNvPr>
          <p:cNvSpPr/>
          <p:nvPr/>
        </p:nvSpPr>
        <p:spPr>
          <a:xfrm rot="5400000">
            <a:off x="2503131" y="-4044107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 flipH="1">
            <a:off x="6763220" y="197868"/>
            <a:ext cx="1682753" cy="91363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253106" y="193023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8EBF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CABLES</a:t>
            </a:r>
            <a:endParaRPr lang="en-US" sz="5400" b="0" cap="none" spc="0" dirty="0">
              <a:ln w="0"/>
              <a:solidFill>
                <a:srgbClr val="8EBF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6561387" y="0"/>
            <a:ext cx="23053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995599" y="1111908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2002200" y="2197571"/>
            <a:ext cx="3594093" cy="2941385"/>
            <a:chOff x="2002200" y="2197571"/>
            <a:chExt cx="3594093" cy="2941385"/>
          </a:xfrm>
        </p:grpSpPr>
        <p:pic>
          <p:nvPicPr>
            <p:cNvPr id="18" name="Picture 17" descr="C:\Users\Cosaltor\Pictures\2.jpg">
              <a:extLst>
                <a:ext uri="{FF2B5EF4-FFF2-40B4-BE49-F238E27FC236}">
                  <a16:creationId xmlns:a16="http://schemas.microsoft.com/office/drawing/2014/main" id="{D52284C0-DA3A-48DC-9DDD-F806315CA94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200" y="2197571"/>
              <a:ext cx="1866189" cy="245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313B05-60E7-47F7-8C18-EF5261B40929}"/>
                </a:ext>
              </a:extLst>
            </p:cNvPr>
            <p:cNvSpPr txBox="1"/>
            <p:nvPr/>
          </p:nvSpPr>
          <p:spPr>
            <a:xfrm>
              <a:off x="2058828" y="4769624"/>
              <a:ext cx="3537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B050"/>
                  </a:solidFill>
                </a:rPr>
                <a:t>Limpieza de cable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16554" y="2707096"/>
            <a:ext cx="2858837" cy="2300213"/>
            <a:chOff x="7016554" y="2707096"/>
            <a:chExt cx="2858837" cy="2300213"/>
          </a:xfrm>
        </p:grpSpPr>
        <p:pic>
          <p:nvPicPr>
            <p:cNvPr id="19" name="Picture 18" descr="http://img.diytrade.com/cdimg/1489213/22326777/0/1310111676/cable_recycling_machine.jpg">
              <a:extLst>
                <a:ext uri="{FF2B5EF4-FFF2-40B4-BE49-F238E27FC236}">
                  <a16:creationId xmlns:a16="http://schemas.microsoft.com/office/drawing/2014/main" id="{F84325E2-BE78-4A10-BEE9-ED13AC5664DD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4" r="10918"/>
            <a:stretch/>
          </p:blipFill>
          <p:spPr bwMode="auto">
            <a:xfrm>
              <a:off x="7320584" y="2707096"/>
              <a:ext cx="2250778" cy="1427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313B05-60E7-47F7-8C18-EF5261B40929}"/>
                </a:ext>
              </a:extLst>
            </p:cNvPr>
            <p:cNvSpPr txBox="1"/>
            <p:nvPr/>
          </p:nvSpPr>
          <p:spPr>
            <a:xfrm>
              <a:off x="7016554" y="4637977"/>
              <a:ext cx="2858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B050"/>
                  </a:solidFill>
                </a:rPr>
                <a:t>Obtención de cobre-plástico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55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24422 " pathEditMode="relative" rAng="0" ptsTypes="AA">
                                      <p:cBhvr>
                                        <p:cTn id="6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-0.00023 L -0.16966 -0.00023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6" grpId="1" animBg="1"/>
      <p:bldP spid="6" grpId="0"/>
      <p:bldP spid="6" grpId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9F3E7ECF-A5EA-4EA4-90F6-60F92247523A}"/>
              </a:ext>
            </a:extLst>
          </p:cNvPr>
          <p:cNvSpPr/>
          <p:nvPr/>
        </p:nvSpPr>
        <p:spPr>
          <a:xfrm rot="10800000" flipH="1">
            <a:off x="3956243" y="205292"/>
            <a:ext cx="1682753" cy="91363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65B9FC-3B30-4567-852F-DF5805DE7DEB}"/>
              </a:ext>
            </a:extLst>
          </p:cNvPr>
          <p:cNvSpPr/>
          <p:nvPr/>
        </p:nvSpPr>
        <p:spPr>
          <a:xfrm>
            <a:off x="3956243" y="1"/>
            <a:ext cx="1682754" cy="2355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9C8616-A525-46A1-8E73-A89F2D37CB93}"/>
              </a:ext>
            </a:extLst>
          </p:cNvPr>
          <p:cNvSpPr/>
          <p:nvPr/>
        </p:nvSpPr>
        <p:spPr>
          <a:xfrm>
            <a:off x="7568310" y="193023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dirty="0">
                <a:ln w="0"/>
                <a:solidFill>
                  <a:srgbClr val="8EBF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ELECTRONICOS</a:t>
            </a:r>
            <a:endParaRPr lang="en-US" sz="5400" b="0" cap="none" spc="0" dirty="0">
              <a:ln w="0"/>
              <a:solidFill>
                <a:srgbClr val="8EBF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F3DDE5-8B22-4F64-8F0A-5A685783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24" y="5372198"/>
            <a:ext cx="1239036" cy="11140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8C73BC-740E-4307-BB76-BC360A39D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63" y="5372198"/>
            <a:ext cx="1206043" cy="11180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E8D7A0-DF54-43A4-AC07-87FFD0C43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109" y="5375082"/>
            <a:ext cx="1273822" cy="11152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26DCDCE-B864-4595-B32F-AF91884F9E69}"/>
              </a:ext>
            </a:extLst>
          </p:cNvPr>
          <p:cNvSpPr txBox="1"/>
          <p:nvPr/>
        </p:nvSpPr>
        <p:spPr>
          <a:xfrm>
            <a:off x="5019698" y="6490296"/>
            <a:ext cx="1434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Cobre Aluminio Oro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C338DF-39DC-439B-91C1-E1312398BDA4}"/>
              </a:ext>
            </a:extLst>
          </p:cNvPr>
          <p:cNvSpPr txBox="1"/>
          <p:nvPr/>
        </p:nvSpPr>
        <p:spPr>
          <a:xfrm>
            <a:off x="3498661" y="6490296"/>
            <a:ext cx="1434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Resina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98F325-A1CF-4B77-A776-15D543F5F340}"/>
              </a:ext>
            </a:extLst>
          </p:cNvPr>
          <p:cNvSpPr txBox="1"/>
          <p:nvPr/>
        </p:nvSpPr>
        <p:spPr>
          <a:xfrm>
            <a:off x="2036123" y="6456593"/>
            <a:ext cx="1434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Fibra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0D1A58C-6964-47B4-89A4-8490FFB6D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266" y="3965620"/>
            <a:ext cx="2408138" cy="24909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595F396-AD56-4CD3-992A-6DD7714A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147" y="1689100"/>
            <a:ext cx="6151015" cy="34599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862473" y="-11591811"/>
            <a:ext cx="13916942" cy="12708825"/>
            <a:chOff x="-862473" y="-12703065"/>
            <a:chExt cx="13916942" cy="12708825"/>
          </a:xfrm>
        </p:grpSpPr>
        <p:sp>
          <p:nvSpPr>
            <p:cNvPr id="17" name="Arrow: Pentagon 28">
              <a:extLst>
                <a:ext uri="{FF2B5EF4-FFF2-40B4-BE49-F238E27FC236}">
                  <a16:creationId xmlns:a16="http://schemas.microsoft.com/office/drawing/2014/main" id="{3C5F5928-6198-4B2E-B9FB-5B569F63C2D1}"/>
                </a:ext>
              </a:extLst>
            </p:cNvPr>
            <p:cNvSpPr/>
            <p:nvPr/>
          </p:nvSpPr>
          <p:spPr>
            <a:xfrm rot="5400000">
              <a:off x="2503131" y="-4044107"/>
              <a:ext cx="7185732" cy="914001"/>
            </a:xfrm>
            <a:prstGeom prst="homePlate">
              <a:avLst>
                <a:gd name="adj" fmla="val 23148"/>
              </a:avLst>
            </a:prstGeom>
            <a:solidFill>
              <a:srgbClr val="8EB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pic>
          <p:nvPicPr>
            <p:cNvPr id="37" name="Graphic 9">
              <a:extLst>
                <a:ext uri="{FF2B5EF4-FFF2-40B4-BE49-F238E27FC236}">
                  <a16:creationId xmlns:a16="http://schemas.microsoft.com/office/drawing/2014/main" id="{B9BE6F20-CD07-4227-9961-07D71B9D4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862473" y="-12703065"/>
              <a:ext cx="13916942" cy="8698089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7688EA5-A999-46F0-A50A-72AD6F32468A}"/>
              </a:ext>
            </a:extLst>
          </p:cNvPr>
          <p:cNvSpPr txBox="1"/>
          <p:nvPr/>
        </p:nvSpPr>
        <p:spPr>
          <a:xfrm>
            <a:off x="8680267" y="3665228"/>
            <a:ext cx="2508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rgbClr val="2C5498"/>
                </a:solidFill>
              </a:rPr>
              <a:t>Recuperadora para Electrónicos</a:t>
            </a:r>
          </a:p>
        </p:txBody>
      </p:sp>
    </p:spTree>
    <p:extLst>
      <p:ext uri="{BB962C8B-B14F-4D97-AF65-F5344CB8AC3E}">
        <p14:creationId xmlns:p14="http://schemas.microsoft.com/office/powerpoint/2010/main" val="33931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L 0.1362 -0.00023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11759 L -3.54167E-6 -3.33333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5 -0.12013 L 2.91667E-6 -4.81481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97 -0.11598 L -2.91667E-6 3.7037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5 L 0 1.5807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  <p:bldP spid="39" grpId="0"/>
      <p:bldP spid="39" grpId="1"/>
      <p:bldP spid="40" grpId="0"/>
      <p:bldP spid="40" grpId="1"/>
      <p:bldP spid="41" grpId="0"/>
      <p:bldP spid="41" grpId="1"/>
      <p:bldP spid="44" grpId="0"/>
      <p:bldP spid="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B5784C4-9946-4E99-8967-1703E183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510" y="2459166"/>
            <a:ext cx="9360126" cy="3809423"/>
          </a:xfrm>
          <a:prstGeom prst="rect">
            <a:avLst/>
          </a:prstGeom>
        </p:spPr>
      </p:pic>
      <p:pic>
        <p:nvPicPr>
          <p:cNvPr id="13" name="Picture 3" descr="专利技术-塑胶跑道">
            <a:extLst>
              <a:ext uri="{FF2B5EF4-FFF2-40B4-BE49-F238E27FC236}">
                <a16:creationId xmlns:a16="http://schemas.microsoft.com/office/drawing/2014/main" id="{57BD4D70-940A-4455-9CBA-61CEE11C2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4" y="3838028"/>
            <a:ext cx="1491323" cy="10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减速带">
            <a:extLst>
              <a:ext uri="{FF2B5EF4-FFF2-40B4-BE49-F238E27FC236}">
                <a16:creationId xmlns:a16="http://schemas.microsoft.com/office/drawing/2014/main" id="{B554A512-1EF7-4DBE-93B2-0E6EAD2A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59" y="3838028"/>
            <a:ext cx="1413101" cy="10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ubber flooring">
            <a:extLst>
              <a:ext uri="{FF2B5EF4-FFF2-40B4-BE49-F238E27FC236}">
                <a16:creationId xmlns:a16="http://schemas.microsoft.com/office/drawing/2014/main" id="{F834B438-61B5-43CF-A6B4-BCCDBC2D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293" y="4952209"/>
            <a:ext cx="1491323" cy="1119249"/>
          </a:xfrm>
          <a:prstGeom prst="rect">
            <a:avLst/>
          </a:prstGeom>
          <a:noFill/>
          <a:ln/>
        </p:spPr>
      </p:pic>
      <p:pic>
        <p:nvPicPr>
          <p:cNvPr id="23" name="Picture 5" descr="81">
            <a:extLst>
              <a:ext uri="{FF2B5EF4-FFF2-40B4-BE49-F238E27FC236}">
                <a16:creationId xmlns:a16="http://schemas.microsoft.com/office/drawing/2014/main" id="{B628E1FF-64C5-4465-B843-113BC0832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10" y="5030303"/>
            <a:ext cx="1262856" cy="1057288"/>
          </a:xfrm>
          <a:prstGeom prst="rect">
            <a:avLst/>
          </a:prstGeom>
          <a:noFill/>
          <a:ln/>
        </p:spPr>
      </p:pic>
      <p:pic>
        <p:nvPicPr>
          <p:cNvPr id="25" name="Picture 3" descr="20070826_8dd3d4978c16b263e659G5GrS232mydC">
            <a:extLst>
              <a:ext uri="{FF2B5EF4-FFF2-40B4-BE49-F238E27FC236}">
                <a16:creationId xmlns:a16="http://schemas.microsoft.com/office/drawing/2014/main" id="{B6EA6855-CB91-4AA1-9498-0CB89E63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91" y="5030303"/>
            <a:ext cx="2337978" cy="16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Resultado de imagen para impermeabilizante tire x roofing">
            <a:extLst>
              <a:ext uri="{FF2B5EF4-FFF2-40B4-BE49-F238E27FC236}">
                <a16:creationId xmlns:a16="http://schemas.microsoft.com/office/drawing/2014/main" id="{9A935DF0-9BDA-48E1-9307-74C0C4A4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86" y="5552314"/>
            <a:ext cx="833353" cy="11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C77627BA-E0B6-4DC3-8BCD-88F6D4CD40F0}"/>
              </a:ext>
            </a:extLst>
          </p:cNvPr>
          <p:cNvSpPr/>
          <p:nvPr/>
        </p:nvSpPr>
        <p:spPr>
          <a:xfrm>
            <a:off x="3700803" y="1962375"/>
            <a:ext cx="186634" cy="39511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08" y="454941"/>
            <a:ext cx="1467317" cy="66211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929194F-48F6-45FF-89B4-120F6A9841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0424" y="1795600"/>
            <a:ext cx="3474027" cy="728663"/>
          </a:xfrm>
          <a:solidFill>
            <a:srgbClr val="2C5498"/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Recuperación de Energía </a:t>
            </a:r>
            <a:br>
              <a:rPr lang="es-MX" dirty="0">
                <a:solidFill>
                  <a:schemeClr val="bg1"/>
                </a:solidFill>
              </a:rPr>
            </a:br>
            <a:r>
              <a:rPr lang="es-MX" sz="1400" dirty="0">
                <a:solidFill>
                  <a:schemeClr val="bg1"/>
                </a:solidFill>
              </a:rPr>
              <a:t>combustible/alambre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05E18E-5D83-429C-AFA6-21D4DAF7D9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5858" y="1569982"/>
            <a:ext cx="1156782" cy="115678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38B474-7E83-4477-A740-B4D5F9EEE297}"/>
              </a:ext>
            </a:extLst>
          </p:cNvPr>
          <p:cNvSpPr txBox="1">
            <a:spLocks/>
          </p:cNvSpPr>
          <p:nvPr/>
        </p:nvSpPr>
        <p:spPr>
          <a:xfrm>
            <a:off x="7000877" y="1784042"/>
            <a:ext cx="3474027" cy="728663"/>
          </a:xfrm>
          <a:prstGeom prst="rect">
            <a:avLst/>
          </a:prstGeom>
          <a:solidFill>
            <a:srgbClr val="2C5498"/>
          </a:solidFill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solidFill>
                  <a:schemeClr val="bg1"/>
                </a:solidFill>
              </a:rPr>
              <a:t>Reciclado de Caucho </a:t>
            </a:r>
            <a:br>
              <a:rPr lang="es-MX" dirty="0">
                <a:solidFill>
                  <a:schemeClr val="bg1"/>
                </a:solidFill>
              </a:rPr>
            </a:br>
            <a:r>
              <a:rPr lang="es-MX" sz="1400" dirty="0">
                <a:solidFill>
                  <a:schemeClr val="bg1"/>
                </a:solidFill>
              </a:rPr>
              <a:t>Caucho/Acero/Fibra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9B7AF-53FE-4849-BE18-3B07E239CE23}"/>
              </a:ext>
            </a:extLst>
          </p:cNvPr>
          <p:cNvSpPr txBox="1"/>
          <p:nvPr/>
        </p:nvSpPr>
        <p:spPr>
          <a:xfrm>
            <a:off x="2004837" y="770247"/>
            <a:ext cx="611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rgbClr val="2C5498"/>
                </a:solidFill>
                <a:ea typeface="+mj-ea"/>
                <a:cs typeface="+mj-cs"/>
              </a:rPr>
              <a:t>Basura de Llantas </a:t>
            </a:r>
            <a:endParaRPr lang="es-MX" dirty="0">
              <a:solidFill>
                <a:srgbClr val="2C54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21 -0.00231 L 0.35586 0.12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362 0.26898 L 2.5E-6 -4.8148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88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44 0.27731 L 1.45833E-6 -4.81481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7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224 0.11829 L -2.91667E-6 1.85185E-6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1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204 0.12524 L -2.5E-6 -2.22222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4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765 0.07893 L 3.75E-6 1.85185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83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331 0.03635 L 2.5E-6 -1.48148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4454" y="184807"/>
            <a:ext cx="7083260" cy="1041316"/>
          </a:xfrm>
        </p:spPr>
        <p:txBody>
          <a:bodyPr>
            <a:normAutofit/>
          </a:bodyPr>
          <a:lstStyle/>
          <a:p>
            <a:r>
              <a:rPr lang="es-MX" dirty="0"/>
              <a:t>Política de Disposición de Residuos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22883" y="6416630"/>
            <a:ext cx="1136154" cy="33959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F577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COSALTOR</a:t>
            </a:r>
            <a:r>
              <a:rPr kumimoji="0" lang="en-US" sz="1000" b="0" i="0" u="none" strike="noStrike" kern="1200" cap="none" spc="0" normalizeH="0" noProof="0" dirty="0">
                <a:ln>
                  <a:noFill/>
                </a:ln>
                <a:solidFill>
                  <a:srgbClr val="3F577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577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69009-26CC-4361-A406-720020A73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960000"/>
            <a:ext cx="7381876" cy="236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35DCE-3EA3-4489-BC11-899975497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125" y="3598889"/>
            <a:ext cx="6905626" cy="2211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0D9534-AB27-42D7-8448-A8BB1AF51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012" y="3240000"/>
            <a:ext cx="6419851" cy="2068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1B19BA-D628-4591-A6B9-3A807FBCA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137" y="2880000"/>
            <a:ext cx="5943600" cy="191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1BF3B-48C1-4DF8-BC7A-30B1D7E24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24" y="2520000"/>
            <a:ext cx="5457825" cy="1763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EAFFB8-97D3-475E-A829-B987EE758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2737" y="4850463"/>
            <a:ext cx="2743200" cy="524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D165CD-6ADE-49E8-9836-B4668B1DB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775" y="4414638"/>
            <a:ext cx="2838450" cy="524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C16466-80CC-4FEA-9FDE-B66D00F53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8132" y="4021500"/>
            <a:ext cx="1181100" cy="524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293F38-88A0-466D-8502-A3AC5BD239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8376" y="3564690"/>
            <a:ext cx="1590675" cy="5243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AFEEE1-7E59-462A-9396-E0EDECAB56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8733" y="3224371"/>
            <a:ext cx="2714625" cy="52433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ABEDF5-6AC5-4533-8082-0618149C574B}"/>
              </a:ext>
            </a:extLst>
          </p:cNvPr>
          <p:cNvCxnSpPr>
            <a:cxnSpLocks/>
          </p:cNvCxnSpPr>
          <p:nvPr/>
        </p:nvCxnSpPr>
        <p:spPr>
          <a:xfrm flipV="1">
            <a:off x="2569575" y="3201345"/>
            <a:ext cx="0" cy="1995074"/>
          </a:xfrm>
          <a:prstGeom prst="straightConnector1">
            <a:avLst/>
          </a:prstGeom>
          <a:ln w="76200">
            <a:solidFill>
              <a:srgbClr val="2C54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3F9330-B5ED-4F16-B143-186C0B3B1F5B}"/>
              </a:ext>
            </a:extLst>
          </p:cNvPr>
          <p:cNvSpPr txBox="1"/>
          <p:nvPr/>
        </p:nvSpPr>
        <p:spPr>
          <a:xfrm>
            <a:off x="-119539" y="4585028"/>
            <a:ext cx="263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/>
              <a:t>Incrementa</a:t>
            </a:r>
            <a:br>
              <a:rPr lang="es-MX" sz="2000" dirty="0"/>
            </a:br>
            <a:r>
              <a:rPr lang="es-MX" sz="2000" dirty="0"/>
              <a:t>Costo Municipal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AFF055-DBCA-441D-AD32-E36DCE4EFD39}"/>
              </a:ext>
            </a:extLst>
          </p:cNvPr>
          <p:cNvSpPr txBox="1"/>
          <p:nvPr/>
        </p:nvSpPr>
        <p:spPr>
          <a:xfrm>
            <a:off x="685070" y="3091973"/>
            <a:ext cx="18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/>
              <a:t>Incrementa </a:t>
            </a:r>
          </a:p>
          <a:p>
            <a:pPr algn="r"/>
            <a:r>
              <a:rPr lang="es-MX" sz="2000" dirty="0"/>
              <a:t>Costo Social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62D000-5D11-44E1-A7D7-262747F7A7B4}"/>
              </a:ext>
            </a:extLst>
          </p:cNvPr>
          <p:cNvCxnSpPr>
            <a:cxnSpLocks/>
          </p:cNvCxnSpPr>
          <p:nvPr/>
        </p:nvCxnSpPr>
        <p:spPr>
          <a:xfrm>
            <a:off x="2569575" y="3311611"/>
            <a:ext cx="0" cy="1981303"/>
          </a:xfrm>
          <a:prstGeom prst="straightConnector1">
            <a:avLst/>
          </a:prstGeom>
          <a:ln w="76200">
            <a:solidFill>
              <a:srgbClr val="2C54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3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1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5" grpId="1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5" grpId="1"/>
          <p:bldP spid="2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A23C-C6B1-4060-8AB4-80821CC5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59" y="2053200"/>
            <a:ext cx="5405169" cy="856343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-Incineración</a:t>
            </a:r>
            <a:br>
              <a:rPr lang="es-MX" b="1" dirty="0">
                <a:solidFill>
                  <a:srgbClr val="002060"/>
                </a:solidFill>
              </a:rPr>
            </a:br>
            <a:endParaRPr lang="es-MX" b="1" dirty="0">
              <a:solidFill>
                <a:srgbClr val="00206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EA9C20-09FC-4326-BE41-113FA54568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22135" y="4669674"/>
            <a:ext cx="5297714" cy="1388249"/>
          </a:xfrm>
        </p:spPr>
        <p:txBody>
          <a:bodyPr>
            <a:noAutofit/>
          </a:bodyPr>
          <a:lstStyle/>
          <a:p>
            <a:r>
              <a:rPr lang="es-MX" sz="1600" dirty="0">
                <a:solidFill>
                  <a:srgbClr val="002060"/>
                </a:solidFill>
              </a:rPr>
              <a:t>Mas Eficiente. Aprovecha mejor cada caloría </a:t>
            </a:r>
          </a:p>
          <a:p>
            <a:r>
              <a:rPr lang="es-MX" sz="1600" dirty="0">
                <a:solidFill>
                  <a:srgbClr val="002060"/>
                </a:solidFill>
              </a:rPr>
              <a:t>Mas Limpia. bajas emisiones toxicas</a:t>
            </a:r>
          </a:p>
          <a:p>
            <a:r>
              <a:rPr lang="es-MX" sz="1600" dirty="0">
                <a:solidFill>
                  <a:srgbClr val="002060"/>
                </a:solidFill>
              </a:rPr>
              <a:t>Mas Económica. Menor precio y Menor costo de operación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20</a:t>
            </a:fld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pic>
        <p:nvPicPr>
          <p:cNvPr id="8" name="Gas 3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90" y="565600"/>
            <a:ext cx="6279923" cy="340995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0D8BC8F-DB6B-4F00-B372-EF5E055D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954260" y="2579460"/>
            <a:ext cx="265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-Gasificación</a:t>
            </a:r>
          </a:p>
        </p:txBody>
      </p:sp>
    </p:spTree>
    <p:extLst>
      <p:ext uri="{BB962C8B-B14F-4D97-AF65-F5344CB8AC3E}">
        <p14:creationId xmlns:p14="http://schemas.microsoft.com/office/powerpoint/2010/main" val="4104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4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53FE571-4347-4DF0-891A-568E51CE1C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-121"/>
          <a:stretch/>
        </p:blipFill>
        <p:spPr>
          <a:xfrm>
            <a:off x="817928" y="564209"/>
            <a:ext cx="10596510" cy="5146781"/>
          </a:xfr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0A79323-46E1-4288-8230-7F1725B1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28" y="4886306"/>
            <a:ext cx="2642616" cy="13335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Sistema de </a:t>
            </a:r>
            <a:r>
              <a:rPr lang="es-MX" b="1" dirty="0">
                <a:solidFill>
                  <a:srgbClr val="002060"/>
                </a:solidFill>
              </a:rPr>
              <a:t>incineración</a:t>
            </a:r>
            <a:br>
              <a:rPr lang="es-MX" b="1" dirty="0">
                <a:solidFill>
                  <a:srgbClr val="002060"/>
                </a:solidFill>
              </a:rPr>
            </a:br>
            <a:r>
              <a:rPr lang="es-MX" b="1" dirty="0">
                <a:solidFill>
                  <a:srgbClr val="002060"/>
                </a:solidFill>
              </a:rPr>
              <a:t>Limpia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FE440-470B-4A07-B866-F0955087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15095E2-AFFB-44C5-98F5-36F74388C1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886324"/>
            <a:ext cx="6275470" cy="1333501"/>
          </a:xfrm>
        </p:spPr>
        <p:txBody>
          <a:bodyPr numCol="2">
            <a:norm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1 </a:t>
            </a:r>
            <a:r>
              <a:rPr lang="es-MX" dirty="0" err="1">
                <a:solidFill>
                  <a:srgbClr val="002060"/>
                </a:solidFill>
              </a:rPr>
              <a:t>Gasificador</a:t>
            </a:r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2 Cámara Secundaria</a:t>
            </a:r>
          </a:p>
          <a:p>
            <a:r>
              <a:rPr lang="es-MX" dirty="0">
                <a:solidFill>
                  <a:srgbClr val="002060"/>
                </a:solidFill>
              </a:rPr>
              <a:t>3 Cambiador de Temperatura</a:t>
            </a:r>
          </a:p>
          <a:p>
            <a:r>
              <a:rPr lang="es-MX" dirty="0">
                <a:solidFill>
                  <a:srgbClr val="002060"/>
                </a:solidFill>
              </a:rPr>
              <a:t>4 Desacidificado</a:t>
            </a:r>
          </a:p>
          <a:p>
            <a:r>
              <a:rPr lang="es-MX" dirty="0">
                <a:solidFill>
                  <a:srgbClr val="002060"/>
                </a:solidFill>
              </a:rPr>
              <a:t>5 Filtro de Carbón</a:t>
            </a:r>
          </a:p>
          <a:p>
            <a:r>
              <a:rPr lang="es-MX" dirty="0">
                <a:solidFill>
                  <a:srgbClr val="002060"/>
                </a:solidFill>
              </a:rPr>
              <a:t>6 Filtro de Bolsas</a:t>
            </a:r>
          </a:p>
          <a:p>
            <a:r>
              <a:rPr lang="es-MX" dirty="0">
                <a:solidFill>
                  <a:srgbClr val="002060"/>
                </a:solidFill>
              </a:rPr>
              <a:t>7Extractor</a:t>
            </a:r>
          </a:p>
          <a:p>
            <a:r>
              <a:rPr lang="es-MX" dirty="0">
                <a:solidFill>
                  <a:srgbClr val="002060"/>
                </a:solidFill>
              </a:rPr>
              <a:t>8 Chimenea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D79D14C-69EC-4733-8A4C-0DE52203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8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Planta de </a:t>
            </a:r>
            <a:r>
              <a:rPr lang="es-MX" dirty="0">
                <a:solidFill>
                  <a:srgbClr val="002060"/>
                </a:solidFill>
              </a:rPr>
              <a:t>Gasificación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5F10-D404-44BB-9FA3-BB375B5A7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err="1"/>
              <a:t>Gasificador</a:t>
            </a:r>
            <a:r>
              <a:rPr lang="es-MX" dirty="0"/>
              <a:t> Vertical Centrifugo</a:t>
            </a:r>
          </a:p>
          <a:p>
            <a:r>
              <a:rPr lang="es-MX" dirty="0"/>
              <a:t>Serie SLRQ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4"/>
            <a:ext cx="4584212" cy="2624485"/>
          </a:xfrm>
        </p:spPr>
        <p:txBody>
          <a:bodyPr>
            <a:normAutofit lnSpcReduction="10000"/>
          </a:bodyPr>
          <a:lstStyle/>
          <a:p>
            <a:r>
              <a:rPr lang="es-MX" dirty="0">
                <a:solidFill>
                  <a:srgbClr val="002060"/>
                </a:solidFill>
              </a:rPr>
              <a:t>Se autoalimenta del SYNGAS generado, </a:t>
            </a:r>
            <a:br>
              <a:rPr lang="es-MX" dirty="0">
                <a:solidFill>
                  <a:srgbClr val="002060"/>
                </a:solidFill>
              </a:rPr>
            </a:br>
            <a:r>
              <a:rPr lang="es-MX" dirty="0">
                <a:solidFill>
                  <a:srgbClr val="002060"/>
                </a:solidFill>
              </a:rPr>
              <a:t>el exceso calorífico alimenta un generador a Vapor</a:t>
            </a:r>
          </a:p>
          <a:p>
            <a:pPr lvl="1"/>
            <a:r>
              <a:rPr lang="es-MX" sz="1400" dirty="0"/>
              <a:t>No requiere combustible continuo para operar</a:t>
            </a:r>
          </a:p>
          <a:p>
            <a:r>
              <a:rPr lang="es-MX" dirty="0">
                <a:solidFill>
                  <a:srgbClr val="002060"/>
                </a:solidFill>
              </a:rPr>
              <a:t>Sistema compacto, construcción rápida.</a:t>
            </a:r>
          </a:p>
          <a:p>
            <a:r>
              <a:rPr lang="es-MX" dirty="0">
                <a:solidFill>
                  <a:srgbClr val="002060"/>
                </a:solidFill>
              </a:rPr>
              <a:t>Planta Controlada Automáticamente con comportamientos científicamente calculados.</a:t>
            </a:r>
          </a:p>
          <a:p>
            <a:r>
              <a:rPr lang="es-MX" dirty="0">
                <a:solidFill>
                  <a:srgbClr val="002060"/>
                </a:solidFill>
              </a:rPr>
              <a:t>Filtrado de Emisiones: Sobrepasa las estrictas normas medioambientales Americanas</a:t>
            </a:r>
            <a:endParaRPr lang="es-MX" baseline="30000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Producción de 4.5Mega Watts, 1500 viviendas ()</a:t>
            </a:r>
            <a:br>
              <a:rPr lang="es-MX" dirty="0">
                <a:solidFill>
                  <a:srgbClr val="002060"/>
                </a:solidFill>
              </a:rPr>
            </a:br>
            <a:r>
              <a:rPr lang="es-MX" dirty="0">
                <a:solidFill>
                  <a:srgbClr val="002060"/>
                </a:solidFill>
              </a:rPr>
              <a:t>hasta 300kWatt (100 viviendas)</a:t>
            </a:r>
          </a:p>
          <a:p>
            <a:r>
              <a:rPr lang="es-MX" dirty="0">
                <a:solidFill>
                  <a:srgbClr val="002060"/>
                </a:solidFill>
              </a:rPr>
              <a:t>Monitoreo de Producción y Emisión de Contaminantes en línea. </a:t>
            </a:r>
          </a:p>
          <a:p>
            <a:endParaRPr lang="es-MX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76A07FE-2544-4C1F-90C7-5C3BFD0DC6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1621"/>
            <a:ext cx="5637276" cy="3830631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E5032-BBDB-454D-8B28-8882C522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22</a:t>
            </a:fld>
            <a:endParaRPr lang="ru-R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0" y="814004"/>
            <a:ext cx="1467317" cy="66211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7B53D3D-67BC-482B-A08F-9781ADF2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33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EFC0-218D-4F7A-8C07-A588E93D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Diferentes Escalas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7ACA01-33FE-4318-843F-846B8DBAB649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s-MX" dirty="0"/>
              <a:t>Diferentes </a:t>
            </a:r>
            <a:r>
              <a:rPr lang="es-MX" dirty="0" err="1"/>
              <a:t>Gasificadores</a:t>
            </a:r>
            <a:endParaRPr lang="es-MX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C26EAD-CF8A-4DD5-B109-AFCFFB6565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10 T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0177FD-2673-48E4-BB44-60528260E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RSU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8CB570-5030-472D-9AF1-905160A30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075" y="5649339"/>
            <a:ext cx="2484000" cy="6425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130kW</a:t>
            </a:r>
          </a:p>
          <a:p>
            <a:r>
              <a:rPr lang="es-MX" dirty="0"/>
              <a:t>SLRQ20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CA1D41-11A1-4E9E-BB5C-70DF2585578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75 T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8C464E-EFB6-4A95-9825-FBBEC046B6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/>
              <a:t>RSU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C92DBD-424D-4A5C-8401-A84C40BA74A7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4362457" y="5674484"/>
            <a:ext cx="2484000" cy="617438"/>
          </a:xfrm>
        </p:spPr>
        <p:txBody>
          <a:bodyPr>
            <a:normAutofit/>
          </a:bodyPr>
          <a:lstStyle/>
          <a:p>
            <a:r>
              <a:rPr lang="en-US" dirty="0"/>
              <a:t>1100kW</a:t>
            </a:r>
            <a:br>
              <a:rPr lang="en-US" dirty="0"/>
            </a:br>
            <a:r>
              <a:rPr lang="es-MX" dirty="0"/>
              <a:t>SLRQ80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3EA4DE4-E6F4-448E-B450-F4B72283A8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dirty="0"/>
              <a:t>300 T</a:t>
            </a:r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D854EE3-6A0F-41A7-8EC9-068678406E4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RSU</a:t>
            </a:r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73A5773-DF36-4E2B-8E22-345695924EC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7383566" y="5656692"/>
            <a:ext cx="2484000" cy="635230"/>
          </a:xfrm>
        </p:spPr>
        <p:txBody>
          <a:bodyPr>
            <a:normAutofit/>
          </a:bodyPr>
          <a:lstStyle/>
          <a:p>
            <a:r>
              <a:rPr lang="en-US" dirty="0"/>
              <a:t>4.5Mega W</a:t>
            </a:r>
            <a:br>
              <a:rPr lang="en-US" dirty="0"/>
            </a:br>
            <a:r>
              <a:rPr lang="en-US" dirty="0"/>
              <a:t>2 x </a:t>
            </a:r>
            <a:r>
              <a:rPr lang="es-MX" dirty="0"/>
              <a:t>SLRQ150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44253-31CE-4F44-8831-53D8A0ED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08" y="454941"/>
            <a:ext cx="1467317" cy="662112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0F50A0A-28FB-4F78-A8A2-362CE170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0599" y="6057923"/>
            <a:ext cx="4114800" cy="234000"/>
          </a:xfrm>
        </p:spPr>
        <p:txBody>
          <a:bodyPr/>
          <a:lstStyle/>
          <a:p>
            <a:r>
              <a:rPr lang="en-US" dirty="0"/>
              <a:t>COSALTOR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1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9AA3B4-DDB4-4B2A-B234-DE5CD2E340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5" y="457200"/>
            <a:ext cx="11274552" cy="5943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1A0A4F-F62B-4411-8D3E-82A00A1F4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Gracias</a:t>
            </a:r>
            <a:endParaRPr lang="ru-RU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52B999-CAEB-49BE-835B-3CF1107C4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2060">
              <a:alpha val="90000"/>
            </a:srgbClr>
          </a:solidFill>
        </p:spPr>
        <p:txBody>
          <a:bodyPr/>
          <a:lstStyle/>
          <a:p>
            <a:r>
              <a:rPr lang="es-MX" dirty="0"/>
              <a:t> 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BF050E-254E-4B6E-9FC2-EEF19C8B0A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Email: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041CB1-E53C-4035-AA8A-3C2202383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Telefono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186949-D27F-4D51-97AE-6BD792B73D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(222) 234-0288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BD461F9-57FC-4A31-834B-644E9726B1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Website: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7C0374-7269-4D0D-8EE7-8FDFF0C65C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www.cosaltor.com.mx</a:t>
            </a:r>
            <a:endParaRPr lang="ru-RU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78" y="1268383"/>
            <a:ext cx="2599442" cy="1172972"/>
          </a:xfrm>
          <a:prstGeom prst="rect">
            <a:avLst/>
          </a:prstGeom>
          <a:solidFill>
            <a:srgbClr val="FFFFFF">
              <a:alpha val="36863"/>
            </a:srgbClr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08" y="454941"/>
            <a:ext cx="1467317" cy="662112"/>
          </a:xfrm>
          <a:prstGeom prst="rect">
            <a:avLst/>
          </a:prstGeom>
        </p:spPr>
      </p:pic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1F7C0374-7269-4D0D-8EE7-8FDFF0C65C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06879" y="5760731"/>
            <a:ext cx="3240000" cy="280500"/>
          </a:xfrm>
        </p:spPr>
        <p:txBody>
          <a:bodyPr/>
          <a:lstStyle/>
          <a:p>
            <a:r>
              <a:rPr lang="en-US" dirty="0"/>
              <a:t>ventas@cosaltor.com.mx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707040" y="-7277429"/>
            <a:ext cx="6779721" cy="7277429"/>
            <a:chOff x="2271332" y="-11183770"/>
            <a:chExt cx="7642223" cy="2589788"/>
          </a:xfrm>
        </p:grpSpPr>
        <p:sp>
          <p:nvSpPr>
            <p:cNvPr id="12" name="Arrow: Pentagon 30">
              <a:extLst>
                <a:ext uri="{FF2B5EF4-FFF2-40B4-BE49-F238E27FC236}">
                  <a16:creationId xmlns:a16="http://schemas.microsoft.com/office/drawing/2014/main" id="{6C82E934-D1BC-49B1-84F6-B7E080C09F6F}"/>
                </a:ext>
              </a:extLst>
            </p:cNvPr>
            <p:cNvSpPr/>
            <p:nvPr/>
          </p:nvSpPr>
          <p:spPr>
            <a:xfrm rot="5400000">
              <a:off x="1441973" y="-10354411"/>
              <a:ext cx="2589786" cy="931068"/>
            </a:xfrm>
            <a:prstGeom prst="homePlate">
              <a:avLst>
                <a:gd name="adj" fmla="val 23148"/>
              </a:avLst>
            </a:prstGeom>
            <a:solidFill>
              <a:srgbClr val="7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3" name="Arrow: Pentagon 31">
              <a:extLst>
                <a:ext uri="{FF2B5EF4-FFF2-40B4-BE49-F238E27FC236}">
                  <a16:creationId xmlns:a16="http://schemas.microsoft.com/office/drawing/2014/main" id="{39F8F71B-2D82-4E71-8F09-C8C79FBAA97B}"/>
                </a:ext>
              </a:extLst>
            </p:cNvPr>
            <p:cNvSpPr/>
            <p:nvPr/>
          </p:nvSpPr>
          <p:spPr>
            <a:xfrm rot="5400000">
              <a:off x="2554016" y="-10354411"/>
              <a:ext cx="2589786" cy="931068"/>
            </a:xfrm>
            <a:prstGeom prst="homePlate">
              <a:avLst>
                <a:gd name="adj" fmla="val 23148"/>
              </a:avLst>
            </a:prstGeom>
            <a:solidFill>
              <a:srgbClr val="83B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4" name="Arrow: Pentagon 32">
              <a:extLst>
                <a:ext uri="{FF2B5EF4-FFF2-40B4-BE49-F238E27FC236}">
                  <a16:creationId xmlns:a16="http://schemas.microsoft.com/office/drawing/2014/main" id="{CFEB5A0F-90B8-4D52-96E1-83E375DC1A4E}"/>
                </a:ext>
              </a:extLst>
            </p:cNvPr>
            <p:cNvSpPr/>
            <p:nvPr/>
          </p:nvSpPr>
          <p:spPr>
            <a:xfrm rot="5400000">
              <a:off x="3687493" y="-10354411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FFE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5" name="Arrow: Pentagon 33">
              <a:extLst>
                <a:ext uri="{FF2B5EF4-FFF2-40B4-BE49-F238E27FC236}">
                  <a16:creationId xmlns:a16="http://schemas.microsoft.com/office/drawing/2014/main" id="{4D22CC1E-5295-466A-8BD1-38A7406A3213}"/>
                </a:ext>
              </a:extLst>
            </p:cNvPr>
            <p:cNvSpPr/>
            <p:nvPr/>
          </p:nvSpPr>
          <p:spPr>
            <a:xfrm rot="5400000">
              <a:off x="4800725" y="-10354410"/>
              <a:ext cx="2589785" cy="931069"/>
            </a:xfrm>
            <a:prstGeom prst="homePlate">
              <a:avLst>
                <a:gd name="adj" fmla="val 23148"/>
              </a:avLst>
            </a:prstGeom>
            <a:solidFill>
              <a:srgbClr val="8EB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6" name="Arrow: Pentagon 34">
              <a:extLst>
                <a:ext uri="{FF2B5EF4-FFF2-40B4-BE49-F238E27FC236}">
                  <a16:creationId xmlns:a16="http://schemas.microsoft.com/office/drawing/2014/main" id="{7A9D22EA-96FA-4B6B-8F11-B99DA0C89C74}"/>
                </a:ext>
              </a:extLst>
            </p:cNvPr>
            <p:cNvSpPr/>
            <p:nvPr/>
          </p:nvSpPr>
          <p:spPr>
            <a:xfrm rot="5400000">
              <a:off x="5923487" y="-10354411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EE74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7" name="Arrow: Pentagon 35">
              <a:extLst>
                <a:ext uri="{FF2B5EF4-FFF2-40B4-BE49-F238E27FC236}">
                  <a16:creationId xmlns:a16="http://schemas.microsoft.com/office/drawing/2014/main" id="{1D1B04C5-2F81-4796-BF47-30A8BACFA234}"/>
                </a:ext>
              </a:extLst>
            </p:cNvPr>
            <p:cNvSpPr/>
            <p:nvPr/>
          </p:nvSpPr>
          <p:spPr>
            <a:xfrm rot="5400000">
              <a:off x="7030995" y="-10354409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EAB7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  <p:sp>
          <p:nvSpPr>
            <p:cNvPr id="18" name="Arrow: Pentagon 36">
              <a:extLst>
                <a:ext uri="{FF2B5EF4-FFF2-40B4-BE49-F238E27FC236}">
                  <a16:creationId xmlns:a16="http://schemas.microsoft.com/office/drawing/2014/main" id="{BC87E425-7BBE-40D3-A88C-F45F52D94CB5}"/>
                </a:ext>
              </a:extLst>
            </p:cNvPr>
            <p:cNvSpPr/>
            <p:nvPr/>
          </p:nvSpPr>
          <p:spPr>
            <a:xfrm rot="5400000">
              <a:off x="8153129" y="-10354411"/>
              <a:ext cx="2589784" cy="931069"/>
            </a:xfrm>
            <a:prstGeom prst="homePlate">
              <a:avLst>
                <a:gd name="adj" fmla="val 23148"/>
              </a:avLst>
            </a:prstGeom>
            <a:solidFill>
              <a:srgbClr val="8190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>
                <a:solidFill>
                  <a:srgbClr val="7B634D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F577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COSALTOR 2019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577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709119" y="2656114"/>
            <a:ext cx="18026743" cy="1234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995FCF-0E3D-4509-98CF-623F916F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31" y="3137289"/>
            <a:ext cx="10643369" cy="40081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F20EC5D-203F-4BC4-A514-EAB7E9977367}"/>
              </a:ext>
            </a:extLst>
          </p:cNvPr>
          <p:cNvSpPr/>
          <p:nvPr/>
        </p:nvSpPr>
        <p:spPr>
          <a:xfrm>
            <a:off x="2736866" y="3137289"/>
            <a:ext cx="7391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Clasificación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s-MX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basura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D60A64D-AEDD-4D5E-AC17-03A2772BFCA1}"/>
              </a:ext>
            </a:extLst>
          </p:cNvPr>
          <p:cNvSpPr/>
          <p:nvPr/>
        </p:nvSpPr>
        <p:spPr>
          <a:xfrm rot="5400000">
            <a:off x="2504035" y="-9174742"/>
            <a:ext cx="7185732" cy="10980359"/>
          </a:xfrm>
          <a:prstGeom prst="homePlate">
            <a:avLst>
              <a:gd name="adj" fmla="val 120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RESIDUOS SOLIDOS URBANOS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4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1.122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C35B2B5-6061-4DE9-976C-642514A65C41}"/>
              </a:ext>
            </a:extLst>
          </p:cNvPr>
          <p:cNvSpPr/>
          <p:nvPr/>
        </p:nvSpPr>
        <p:spPr>
          <a:xfrm rot="5400000">
            <a:off x="2554397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62471" y="-920045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3C5F5928-6198-4B2E-B9FB-5B569F63C2D1}"/>
              </a:ext>
            </a:extLst>
          </p:cNvPr>
          <p:cNvSpPr/>
          <p:nvPr/>
        </p:nvSpPr>
        <p:spPr>
          <a:xfrm rot="5400000">
            <a:off x="-855619" y="-4084718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>
            <a:off x="-1610144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5124287" y="458012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B6A5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FERTILIZANTES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0" y="0"/>
            <a:ext cx="23053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1066800" y="1332543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0256E7-4013-40CF-AF8C-31E5DADD2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30" y="1622515"/>
            <a:ext cx="4250717" cy="2125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9C658E-DAE1-4040-9855-4D4F9041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346" y="4111208"/>
            <a:ext cx="4880127" cy="2440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DFA73-AEAB-4A44-A424-DBC50A195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5" y="4073108"/>
            <a:ext cx="3238633" cy="2440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FA766A-CB73-416C-931F-D89CC6569C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8230" r="41709" b="57408"/>
          <a:stretch/>
        </p:blipFill>
        <p:spPr>
          <a:xfrm>
            <a:off x="5228679" y="1619993"/>
            <a:ext cx="6871933" cy="2125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BB8D24-28F9-491A-AE06-3C8736EE25F5}"/>
              </a:ext>
            </a:extLst>
          </p:cNvPr>
          <p:cNvSpPr txBox="1"/>
          <p:nvPr/>
        </p:nvSpPr>
        <p:spPr>
          <a:xfrm>
            <a:off x="723268" y="3718264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Separación de Orgánicos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F9B626-4EF3-4195-A58C-7ABE8F581EAE}"/>
              </a:ext>
            </a:extLst>
          </p:cNvPr>
          <p:cNvSpPr txBox="1"/>
          <p:nvPr/>
        </p:nvSpPr>
        <p:spPr>
          <a:xfrm>
            <a:off x="5118002" y="3713716"/>
            <a:ext cx="348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Reactor de Fertilizante Orgánico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B4B2B8-FB40-49FF-BA70-891A763228EB}"/>
              </a:ext>
            </a:extLst>
          </p:cNvPr>
          <p:cNvSpPr txBox="1"/>
          <p:nvPr/>
        </p:nvSpPr>
        <p:spPr>
          <a:xfrm>
            <a:off x="3483505" y="6547680"/>
            <a:ext cx="283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Fermentación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47D06D-0321-4F53-9ED5-66A263E187EE}"/>
              </a:ext>
            </a:extLst>
          </p:cNvPr>
          <p:cNvSpPr txBox="1"/>
          <p:nvPr/>
        </p:nvSpPr>
        <p:spPr>
          <a:xfrm>
            <a:off x="7127068" y="6547680"/>
            <a:ext cx="348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Afinamiento de Fertilizante</a:t>
            </a:r>
          </a:p>
        </p:txBody>
      </p:sp>
    </p:spTree>
    <p:extLst>
      <p:ext uri="{BB962C8B-B14F-4D97-AF65-F5344CB8AC3E}">
        <p14:creationId xmlns:p14="http://schemas.microsoft.com/office/powerpoint/2010/main" val="23863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0.2442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3 0.00116 L 0.31537 0.0034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6" grpId="0"/>
      <p:bldP spid="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801E8BE-DFB1-424E-9DEC-6B33AF5D112F}"/>
              </a:ext>
            </a:extLst>
          </p:cNvPr>
          <p:cNvSpPr/>
          <p:nvPr/>
        </p:nvSpPr>
        <p:spPr>
          <a:xfrm>
            <a:off x="2236135" y="432654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D60A64D-AEDD-4D5E-AC17-03A2772BFCA1}"/>
              </a:ext>
            </a:extLst>
          </p:cNvPr>
          <p:cNvSpPr/>
          <p:nvPr/>
        </p:nvSpPr>
        <p:spPr>
          <a:xfrm rot="5400000">
            <a:off x="-855619" y="-2517178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8D994C-13CE-4E11-9516-0B8B6715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294" y="4965422"/>
            <a:ext cx="4044159" cy="1525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C65F5-8D5F-46FD-9481-348827F57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2077" y="4967890"/>
            <a:ext cx="1200137" cy="1541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066801" y="0"/>
            <a:ext cx="33470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1066800" y="1332543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C7ED4D-30DC-4964-9CA9-1C6A3B7DC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54" y="1709182"/>
            <a:ext cx="2935846" cy="3065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E9E4A1-70AD-4635-BE85-C95C63D05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714" y="1709181"/>
            <a:ext cx="5444640" cy="30604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313B05-60E7-47F7-8C18-EF5261B40929}"/>
              </a:ext>
            </a:extLst>
          </p:cNvPr>
          <p:cNvSpPr txBox="1"/>
          <p:nvPr/>
        </p:nvSpPr>
        <p:spPr>
          <a:xfrm>
            <a:off x="2058828" y="4769624"/>
            <a:ext cx="353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Sitio de Producción de Fertilizante Orgánico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F67C946-5039-4984-88F7-6AE47CE49552}"/>
              </a:ext>
            </a:extLst>
          </p:cNvPr>
          <p:cNvSpPr/>
          <p:nvPr/>
        </p:nvSpPr>
        <p:spPr>
          <a:xfrm>
            <a:off x="2347805" y="5507325"/>
            <a:ext cx="2959510" cy="983226"/>
          </a:xfrm>
          <a:prstGeom prst="roundRect">
            <a:avLst/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100,000 Ton/Año</a:t>
            </a:r>
            <a:endParaRPr lang="es-MX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20EC5D-203F-4BC4-A514-EAB7E9977367}"/>
              </a:ext>
            </a:extLst>
          </p:cNvPr>
          <p:cNvSpPr/>
          <p:nvPr/>
        </p:nvSpPr>
        <p:spPr>
          <a:xfrm>
            <a:off x="5124287" y="458012"/>
            <a:ext cx="44657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B6A5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FERTILIZANTES</a:t>
            </a:r>
          </a:p>
        </p:txBody>
      </p:sp>
    </p:spTree>
    <p:extLst>
      <p:ext uri="{BB962C8B-B14F-4D97-AF65-F5344CB8AC3E}">
        <p14:creationId xmlns:p14="http://schemas.microsoft.com/office/powerpoint/2010/main" val="11742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066800" y="0"/>
            <a:ext cx="17900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C938BF5B-65B5-4DC4-B4FC-02B83E65EBF5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96A49E-4680-414B-9084-8C16EBA4E7B8}"/>
              </a:ext>
            </a:extLst>
          </p:cNvPr>
          <p:cNvSpPr/>
          <p:nvPr/>
        </p:nvSpPr>
        <p:spPr>
          <a:xfrm>
            <a:off x="716451" y="3882588"/>
            <a:ext cx="9399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Combustible Solidos Recuperado</a:t>
            </a:r>
            <a:endParaRPr lang="es-MX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DF6AC0-B6D3-4C62-B156-443C172EB3CA}"/>
              </a:ext>
            </a:extLst>
          </p:cNvPr>
          <p:cNvSpPr/>
          <p:nvPr/>
        </p:nvSpPr>
        <p:spPr>
          <a:xfrm>
            <a:off x="2666023" y="4602720"/>
            <a:ext cx="74503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Gasificación</a:t>
            </a:r>
            <a:b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MX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Pirolisis</a:t>
            </a:r>
            <a:endParaRPr lang="es-MX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0B106323-208A-4B97-9B64-597E9F59F03C}"/>
              </a:ext>
            </a:extLst>
          </p:cNvPr>
          <p:cNvSpPr/>
          <p:nvPr/>
        </p:nvSpPr>
        <p:spPr>
          <a:xfrm>
            <a:off x="2267917" y="432654"/>
            <a:ext cx="2478749" cy="913639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E7F272-7ECD-4780-AC51-9A2EF9E04FD7}"/>
              </a:ext>
            </a:extLst>
          </p:cNvPr>
          <p:cNvGrpSpPr/>
          <p:nvPr/>
        </p:nvGrpSpPr>
        <p:grpSpPr>
          <a:xfrm>
            <a:off x="-893789" y="-12046814"/>
            <a:ext cx="13947879" cy="13390296"/>
            <a:chOff x="-893789" y="-12046814"/>
            <a:chExt cx="13947879" cy="13390296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D30D315E-1931-4A20-B394-06BFD210C20B}"/>
                </a:ext>
              </a:extLst>
            </p:cNvPr>
            <p:cNvSpPr/>
            <p:nvPr/>
          </p:nvSpPr>
          <p:spPr>
            <a:xfrm rot="5400000">
              <a:off x="-855922" y="-2715584"/>
              <a:ext cx="7185732" cy="932400"/>
            </a:xfrm>
            <a:prstGeom prst="homePlate">
              <a:avLst>
                <a:gd name="adj" fmla="val 23148"/>
              </a:avLst>
            </a:prstGeom>
            <a:solidFill>
              <a:srgbClr val="7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56C8AE-CA82-4487-B732-01E884AF0099}"/>
                </a:ext>
              </a:extLst>
            </p:cNvPr>
            <p:cNvGrpSpPr/>
            <p:nvPr/>
          </p:nvGrpSpPr>
          <p:grpSpPr>
            <a:xfrm>
              <a:off x="-893789" y="-12046814"/>
              <a:ext cx="13947879" cy="8909362"/>
              <a:chOff x="-893408" y="-1131318"/>
              <a:chExt cx="13947879" cy="8909362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C8FCC1C1-340E-4797-8F7F-A78ACBF2B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93408" y="-1131318"/>
                <a:ext cx="13916942" cy="8698088"/>
              </a:xfrm>
              <a:prstGeom prst="rect">
                <a:avLst/>
              </a:prstGeom>
            </p:spPr>
          </p:pic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6C82E934-D1BC-49B1-84F6-B7E080C09F6F}"/>
                  </a:ext>
                </a:extLst>
              </p:cNvPr>
              <p:cNvSpPr/>
              <p:nvPr/>
            </p:nvSpPr>
            <p:spPr>
              <a:xfrm rot="5400000">
                <a:off x="1442354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7B6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2" name="Arrow: Pentagon 31">
                <a:extLst>
                  <a:ext uri="{FF2B5EF4-FFF2-40B4-BE49-F238E27FC236}">
                    <a16:creationId xmlns:a16="http://schemas.microsoft.com/office/drawing/2014/main" id="{39F8F71B-2D82-4E71-8F09-C8C79FBAA97B}"/>
                  </a:ext>
                </a:extLst>
              </p:cNvPr>
              <p:cNvSpPr/>
              <p:nvPr/>
            </p:nvSpPr>
            <p:spPr>
              <a:xfrm rot="5400000">
                <a:off x="2554397" y="3746731"/>
                <a:ext cx="2589786" cy="931068"/>
              </a:xfrm>
              <a:prstGeom prst="homePlate">
                <a:avLst>
                  <a:gd name="adj" fmla="val 23148"/>
                </a:avLst>
              </a:prstGeom>
              <a:solidFill>
                <a:srgbClr val="83B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CFEB5A0F-90B8-4D52-96E1-83E375DC1A4E}"/>
                  </a:ext>
                </a:extLst>
              </p:cNvPr>
              <p:cNvSpPr/>
              <p:nvPr/>
            </p:nvSpPr>
            <p:spPr>
              <a:xfrm rot="5400000">
                <a:off x="3687874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FFE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4D22CC1E-5295-466A-8BD1-38A7406A3213}"/>
                  </a:ext>
                </a:extLst>
              </p:cNvPr>
              <p:cNvSpPr/>
              <p:nvPr/>
            </p:nvSpPr>
            <p:spPr>
              <a:xfrm rot="5400000">
                <a:off x="4801106" y="3746732"/>
                <a:ext cx="2589785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EB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5" name="Arrow: Pentagon 34">
                <a:extLst>
                  <a:ext uri="{FF2B5EF4-FFF2-40B4-BE49-F238E27FC236}">
                    <a16:creationId xmlns:a16="http://schemas.microsoft.com/office/drawing/2014/main" id="{7A9D22EA-96FA-4B6B-8F11-B99DA0C89C74}"/>
                  </a:ext>
                </a:extLst>
              </p:cNvPr>
              <p:cNvSpPr/>
              <p:nvPr/>
            </p:nvSpPr>
            <p:spPr>
              <a:xfrm rot="5400000">
                <a:off x="5923868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E74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1D1B04C5-2F81-4796-BF47-30A8BACFA234}"/>
                  </a:ext>
                </a:extLst>
              </p:cNvPr>
              <p:cNvSpPr/>
              <p:nvPr/>
            </p:nvSpPr>
            <p:spPr>
              <a:xfrm rot="5400000">
                <a:off x="7031376" y="3746733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EAB7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BC87E425-7BBE-40D3-A88C-F45F52D94CB5}"/>
                  </a:ext>
                </a:extLst>
              </p:cNvPr>
              <p:cNvSpPr/>
              <p:nvPr/>
            </p:nvSpPr>
            <p:spPr>
              <a:xfrm rot="5400000">
                <a:off x="8153510" y="3746731"/>
                <a:ext cx="2589784" cy="931069"/>
              </a:xfrm>
              <a:prstGeom prst="homePlate">
                <a:avLst>
                  <a:gd name="adj" fmla="val 23148"/>
                </a:avLst>
              </a:prstGeom>
              <a:solidFill>
                <a:srgbClr val="8190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MX" dirty="0">
                  <a:solidFill>
                    <a:srgbClr val="7B634D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DD755E-D091-41CD-8956-4C26B1CDDBBD}"/>
                  </a:ext>
                </a:extLst>
              </p:cNvPr>
              <p:cNvSpPr/>
              <p:nvPr/>
            </p:nvSpPr>
            <p:spPr>
              <a:xfrm>
                <a:off x="0" y="2069299"/>
                <a:ext cx="12192000" cy="2589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4D1183BD-7786-4D6B-AFDC-33736126B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862471" y="-920045"/>
                <a:ext cx="13916942" cy="869808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14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0.3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39421 L 2.08333E-6 1.58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7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1.13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1.45833E-6 1.172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8" grpId="0"/>
      <p:bldP spid="28" grpId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A3FDB363-C8F2-463D-994A-1BBB1A118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93408" y="-1131318"/>
            <a:ext cx="13916942" cy="8698088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B2D47C7-8731-4E7A-8470-C4412889DB13}"/>
              </a:ext>
            </a:extLst>
          </p:cNvPr>
          <p:cNvSpPr/>
          <p:nvPr/>
        </p:nvSpPr>
        <p:spPr>
          <a:xfrm rot="5400000">
            <a:off x="2567600" y="3753596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CE7BAFF-77CD-4D16-90C1-DADD04AAF335}"/>
              </a:ext>
            </a:extLst>
          </p:cNvPr>
          <p:cNvSpPr/>
          <p:nvPr/>
        </p:nvSpPr>
        <p:spPr>
          <a:xfrm rot="5400000">
            <a:off x="1442354" y="3746731"/>
            <a:ext cx="2589786" cy="931068"/>
          </a:xfrm>
          <a:prstGeom prst="homePlate">
            <a:avLst>
              <a:gd name="adj" fmla="val 23148"/>
            </a:avLst>
          </a:prstGeom>
          <a:solidFill>
            <a:srgbClr val="7B6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EA4215BB-B27A-4214-921E-E7475DEEA1CA}"/>
              </a:ext>
            </a:extLst>
          </p:cNvPr>
          <p:cNvSpPr/>
          <p:nvPr/>
        </p:nvSpPr>
        <p:spPr>
          <a:xfrm rot="5400000">
            <a:off x="3687874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FFE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A572B7DA-2EF3-422C-A047-990C1A10D293}"/>
              </a:ext>
            </a:extLst>
          </p:cNvPr>
          <p:cNvSpPr/>
          <p:nvPr/>
        </p:nvSpPr>
        <p:spPr>
          <a:xfrm rot="5400000">
            <a:off x="4801106" y="3746732"/>
            <a:ext cx="2589785" cy="931069"/>
          </a:xfrm>
          <a:prstGeom prst="homePlate">
            <a:avLst>
              <a:gd name="adj" fmla="val 23148"/>
            </a:avLst>
          </a:prstGeom>
          <a:solidFill>
            <a:srgbClr val="8EB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54D99E5-404B-4204-8322-B679152100D7}"/>
              </a:ext>
            </a:extLst>
          </p:cNvPr>
          <p:cNvSpPr/>
          <p:nvPr/>
        </p:nvSpPr>
        <p:spPr>
          <a:xfrm rot="5400000">
            <a:off x="5923868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E7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F9A5C05B-77DE-416A-8AA4-750565C51799}"/>
              </a:ext>
            </a:extLst>
          </p:cNvPr>
          <p:cNvSpPr/>
          <p:nvPr/>
        </p:nvSpPr>
        <p:spPr>
          <a:xfrm rot="5400000">
            <a:off x="7031376" y="3746733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EAB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D6484A70-4804-44A6-B031-85CFA58EAAA3}"/>
              </a:ext>
            </a:extLst>
          </p:cNvPr>
          <p:cNvSpPr/>
          <p:nvPr/>
        </p:nvSpPr>
        <p:spPr>
          <a:xfrm rot="5400000">
            <a:off x="8153510" y="3746731"/>
            <a:ext cx="2589784" cy="931069"/>
          </a:xfrm>
          <a:prstGeom prst="homePlate">
            <a:avLst>
              <a:gd name="adj" fmla="val 23148"/>
            </a:avLst>
          </a:prstGeom>
          <a:solidFill>
            <a:srgbClr val="819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>
              <a:solidFill>
                <a:srgbClr val="7B634D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B220B0B-02F6-4248-854B-9C8DAC6D81CD}"/>
              </a:ext>
            </a:extLst>
          </p:cNvPr>
          <p:cNvSpPr/>
          <p:nvPr/>
        </p:nvSpPr>
        <p:spPr>
          <a:xfrm>
            <a:off x="0" y="2069299"/>
            <a:ext cx="12192000" cy="258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2" y="640067"/>
            <a:ext cx="1467317" cy="662112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722883" y="641663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9BE6F20-CD07-4227-9961-07D71B9D4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62471" y="-920045"/>
            <a:ext cx="13916942" cy="86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Pentagon 28">
            <a:extLst>
              <a:ext uri="{FF2B5EF4-FFF2-40B4-BE49-F238E27FC236}">
                <a16:creationId xmlns:a16="http://schemas.microsoft.com/office/drawing/2014/main" id="{3C5F5928-6198-4B2E-B9FB-5B569F63C2D1}"/>
              </a:ext>
            </a:extLst>
          </p:cNvPr>
          <p:cNvSpPr/>
          <p:nvPr/>
        </p:nvSpPr>
        <p:spPr>
          <a:xfrm rot="5400000">
            <a:off x="269626" y="-4120936"/>
            <a:ext cx="7185732" cy="914001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D03E66-DC72-4A56-B4D3-727F9D28D426}"/>
              </a:ext>
            </a:extLst>
          </p:cNvPr>
          <p:cNvSpPr txBox="1">
            <a:spLocks/>
          </p:cNvSpPr>
          <p:nvPr/>
        </p:nvSpPr>
        <p:spPr>
          <a:xfrm>
            <a:off x="10989583" y="6626180"/>
            <a:ext cx="1136154" cy="33959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3F5779">
                    <a:lumMod val="60000"/>
                    <a:lumOff val="40000"/>
                  </a:srgbClr>
                </a:solidFill>
                <a:latin typeface="Calibri" panose="020F0502020204030204"/>
              </a:rPr>
              <a:t>COSALTOR 2019</a:t>
            </a:r>
            <a:endParaRPr lang="ru-RU" sz="1000" dirty="0">
              <a:solidFill>
                <a:srgbClr val="3F5779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A8FC070-4DF8-4F9A-975D-89E2442BDEF3}"/>
              </a:ext>
            </a:extLst>
          </p:cNvPr>
          <p:cNvSpPr/>
          <p:nvPr/>
        </p:nvSpPr>
        <p:spPr>
          <a:xfrm>
            <a:off x="-1610144" y="403626"/>
            <a:ext cx="2496017" cy="913639"/>
          </a:xfrm>
          <a:prstGeom prst="homePlate">
            <a:avLst>
              <a:gd name="adj" fmla="val 23148"/>
            </a:avLst>
          </a:prstGeom>
          <a:solidFill>
            <a:srgbClr val="83B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7513D-7FE3-44E7-AE73-7FFCE55CEBDB}"/>
              </a:ext>
            </a:extLst>
          </p:cNvPr>
          <p:cNvSpPr/>
          <p:nvPr/>
        </p:nvSpPr>
        <p:spPr>
          <a:xfrm>
            <a:off x="5124287" y="458012"/>
            <a:ext cx="6429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83B1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PAPEL KRAF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55783-F027-4D1D-885F-70DC03C71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73" y="0"/>
            <a:ext cx="1467317" cy="6621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04C6791-8C96-4400-AD06-9782F4EF0892}"/>
              </a:ext>
            </a:extLst>
          </p:cNvPr>
          <p:cNvSpPr/>
          <p:nvPr/>
        </p:nvSpPr>
        <p:spPr>
          <a:xfrm>
            <a:off x="-1" y="0"/>
            <a:ext cx="34054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18DE9-8874-4AE5-9E98-122CA330B6C1}"/>
              </a:ext>
            </a:extLst>
          </p:cNvPr>
          <p:cNvSpPr/>
          <p:nvPr/>
        </p:nvSpPr>
        <p:spPr>
          <a:xfrm>
            <a:off x="-1066800" y="1332543"/>
            <a:ext cx="13269190" cy="124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 bwMode="auto">
          <a:xfrm>
            <a:off x="204684" y="1473155"/>
            <a:ext cx="3657808" cy="2099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" y="3860802"/>
            <a:ext cx="3657808" cy="225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14" y="1461914"/>
            <a:ext cx="6770012" cy="466311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E1358E-92D4-4840-87CB-B02FDF0FD23F}"/>
              </a:ext>
            </a:extLst>
          </p:cNvPr>
          <p:cNvSpPr txBox="1"/>
          <p:nvPr/>
        </p:nvSpPr>
        <p:spPr>
          <a:xfrm>
            <a:off x="78494" y="3539499"/>
            <a:ext cx="342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>
                <a:solidFill>
                  <a:srgbClr val="00B050"/>
                </a:solidFill>
              </a:rPr>
              <a:t>Pulpadora</a:t>
            </a:r>
            <a:r>
              <a:rPr lang="es-MX" dirty="0">
                <a:solidFill>
                  <a:srgbClr val="00B050"/>
                </a:solidFill>
              </a:rPr>
              <a:t> de Papel reciclado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9E6C-F193-426A-938A-7D289D56B38F}"/>
              </a:ext>
            </a:extLst>
          </p:cNvPr>
          <p:cNvSpPr txBox="1"/>
          <p:nvPr/>
        </p:nvSpPr>
        <p:spPr>
          <a:xfrm>
            <a:off x="4052413" y="6125029"/>
            <a:ext cx="67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Maquina </a:t>
            </a:r>
            <a:r>
              <a:rPr lang="es-MX" dirty="0" err="1">
                <a:solidFill>
                  <a:srgbClr val="00B050"/>
                </a:solidFill>
              </a:rPr>
              <a:t>Fourdrinier</a:t>
            </a:r>
            <a:r>
              <a:rPr lang="es-MX" dirty="0">
                <a:solidFill>
                  <a:srgbClr val="00B050"/>
                </a:solidFill>
              </a:rPr>
              <a:t> (Maquina de mesa plana)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95A46-45FD-43FA-956F-F573D3306C5B}"/>
              </a:ext>
            </a:extLst>
          </p:cNvPr>
          <p:cNvSpPr txBox="1"/>
          <p:nvPr/>
        </p:nvSpPr>
        <p:spPr>
          <a:xfrm>
            <a:off x="204685" y="6111809"/>
            <a:ext cx="365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50"/>
                </a:solidFill>
              </a:rPr>
              <a:t>Recortadora de Rollos</a:t>
            </a:r>
          </a:p>
        </p:txBody>
      </p:sp>
    </p:spTree>
    <p:extLst>
      <p:ext uri="{BB962C8B-B14F-4D97-AF65-F5344CB8AC3E}">
        <p14:creationId xmlns:p14="http://schemas.microsoft.com/office/powerpoint/2010/main" val="34197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3.125E-6 0.2442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3 0.00116 L 0.39649 0.0037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6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315</Words>
  <Application>Microsoft Office PowerPoint</Application>
  <PresentationFormat>Widescreen</PresentationFormat>
  <Paragraphs>118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Segoe UI</vt:lpstr>
      <vt:lpstr>Tahoma</vt:lpstr>
      <vt:lpstr>Wingdings</vt:lpstr>
      <vt:lpstr>Office Theme</vt:lpstr>
      <vt:lpstr>Gestión de Residuos Solidos Urbanos</vt:lpstr>
      <vt:lpstr>Política de Disposición de Residuos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-Incineración </vt:lpstr>
      <vt:lpstr>Sistema de incineración Limpia</vt:lpstr>
      <vt:lpstr>Planta de Gasificación</vt:lpstr>
      <vt:lpstr>Diferentes Escalas 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Gestión de Residuos Solidos Urbanos</dc:title>
  <dc:creator>Cosaltor-CNC</dc:creator>
  <cp:lastModifiedBy>Cosaltor</cp:lastModifiedBy>
  <cp:revision>51</cp:revision>
  <dcterms:created xsi:type="dcterms:W3CDTF">2019-08-20T15:34:12Z</dcterms:created>
  <dcterms:modified xsi:type="dcterms:W3CDTF">2020-03-10T16:55:49Z</dcterms:modified>
</cp:coreProperties>
</file>